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8"/>
  </p:notesMasterIdLst>
  <p:sldIdLst>
    <p:sldId id="333" r:id="rId2"/>
    <p:sldId id="335" r:id="rId3"/>
    <p:sldId id="317" r:id="rId4"/>
    <p:sldId id="293" r:id="rId5"/>
    <p:sldId id="341" r:id="rId6"/>
    <p:sldId id="35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-13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700" b="1" i="0" cap="all" baseline="0" dirty="0" smtClean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Рост средней </a:t>
            </a:r>
            <a:r>
              <a:rPr lang="ru-RU" sz="2700" b="1" i="0" cap="all" baseline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заработной платы врачей </a:t>
            </a:r>
            <a:endParaRPr lang="ru-RU" sz="2700" b="1" i="0" cap="all" baseline="0" dirty="0" smtClean="0"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700" b="1" i="0" cap="all" baseline="0" dirty="0" smtClean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и </a:t>
            </a:r>
            <a:r>
              <a:rPr lang="ru-RU" sz="2700" b="1" i="0" cap="all" baseline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среднего медицинского персонала </a:t>
            </a:r>
            <a:r>
              <a:rPr lang="ru-RU" sz="2700" b="1" i="0" cap="all" baseline="0" dirty="0" smtClean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до 2025 года</a:t>
            </a:r>
            <a:endParaRPr lang="ru-RU" sz="2700" dirty="0"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2179678038937784E-2"/>
          <c:y val="0.1345311850233771"/>
          <c:w val="0.93378523565181182"/>
          <c:h val="0.71583864185585355"/>
        </c:manualLayout>
      </c:layout>
      <c:barChart>
        <c:barDir val="col"/>
        <c:grouping val="clustered"/>
        <c:ser>
          <c:idx val="0"/>
          <c:order val="0"/>
          <c:tx>
            <c:strRef>
              <c:f>'Лист1 (2)'!$C$6</c:f>
              <c:strCache>
                <c:ptCount val="1"/>
                <c:pt idx="0">
                  <c:v>Прогноз средней заработной платы врача, тыс. тенге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(2)'!$B$7:$B$11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2023-2025 годы</c:v>
                </c:pt>
              </c:strCache>
            </c:strRef>
          </c:cat>
          <c:val>
            <c:numRef>
              <c:f>'Лист1 (2)'!$C$7:$C$11</c:f>
              <c:numCache>
                <c:formatCode>#,##0.0</c:formatCode>
                <c:ptCount val="5"/>
                <c:pt idx="0">
                  <c:v>189.292</c:v>
                </c:pt>
                <c:pt idx="1">
                  <c:v>246.07959999999997</c:v>
                </c:pt>
                <c:pt idx="2">
                  <c:v>270.68756000000002</c:v>
                </c:pt>
                <c:pt idx="3">
                  <c:v>311.29069399999992</c:v>
                </c:pt>
                <c:pt idx="4">
                  <c:v>389.11336749999992</c:v>
                </c:pt>
              </c:numCache>
            </c:numRef>
          </c:val>
        </c:ser>
        <c:ser>
          <c:idx val="1"/>
          <c:order val="1"/>
          <c:tx>
            <c:strRef>
              <c:f>'Лист1 (2)'!$D$6</c:f>
              <c:strCache>
                <c:ptCount val="1"/>
                <c:pt idx="0">
                  <c:v>% роста средней заработной платы врача в сравнении с 2019 г.</c:v>
                </c:pt>
              </c:strCache>
            </c:strRef>
          </c:tx>
          <c:spPr>
            <a:noFill/>
            <a:ln>
              <a:noFill/>
            </a:ln>
            <a:effectLst/>
          </c:spPr>
          <c:dLbls>
            <c:dLbl>
              <c:idx val="1"/>
              <c:layout>
                <c:manualLayout>
                  <c:x val="6.5319031608496213E-3"/>
                  <c:y val="-0.391894651621890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31DDB6E8-7BB1-42B1-8B81-E05E6957CD72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6205536876579362E-3"/>
                  <c:y val="-0.429311728912422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FFE8E87C-CC14-40D3-B214-B41671D6F7B5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6205536876579362E-3"/>
                  <c:y val="-0.494299284206504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66054C64-7927-4F42-804F-85B773D8CD5C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6.5319031608495007E-3"/>
                  <c:y val="-0.6163971153650833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05A760EE-4744-4D67-9F54-3C187C2068DC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(2)'!$B$7:$B$11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2023-2025 годы</c:v>
                </c:pt>
              </c:strCache>
            </c:strRef>
          </c:cat>
          <c:val>
            <c:numRef>
              <c:f>'Лист1 (2)'!$D$7:$D$11</c:f>
              <c:numCache>
                <c:formatCode>0%</c:formatCode>
                <c:ptCount val="5"/>
                <c:pt idx="1">
                  <c:v>0.3000000000000001</c:v>
                </c:pt>
                <c:pt idx="2">
                  <c:v>0.43000000000000022</c:v>
                </c:pt>
                <c:pt idx="3">
                  <c:v>0.64449999999999985</c:v>
                </c:pt>
                <c:pt idx="4">
                  <c:v>1.0556249999999998</c:v>
                </c:pt>
              </c:numCache>
            </c:numRef>
          </c:val>
        </c:ser>
        <c:ser>
          <c:idx val="2"/>
          <c:order val="2"/>
          <c:tx>
            <c:strRef>
              <c:f>'Лист1 (2)'!$E$6</c:f>
              <c:strCache>
                <c:ptCount val="1"/>
                <c:pt idx="0">
                  <c:v>Прогноз средней заработной платы среднего мед.персонала, тыс.тенге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(2)'!$B$7:$B$11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2023-2025 годы</c:v>
                </c:pt>
              </c:strCache>
            </c:strRef>
          </c:cat>
          <c:val>
            <c:numRef>
              <c:f>'Лист1 (2)'!$E$7:$E$11</c:f>
              <c:numCache>
                <c:formatCode>#,##0.0</c:formatCode>
                <c:ptCount val="5"/>
                <c:pt idx="0">
                  <c:v>120.459</c:v>
                </c:pt>
                <c:pt idx="1">
                  <c:v>144.55080000000001</c:v>
                </c:pt>
                <c:pt idx="2">
                  <c:v>151.77834000000001</c:v>
                </c:pt>
                <c:pt idx="3">
                  <c:v>166.956174</c:v>
                </c:pt>
                <c:pt idx="4">
                  <c:v>191.99960009999998</c:v>
                </c:pt>
              </c:numCache>
            </c:numRef>
          </c:val>
        </c:ser>
        <c:ser>
          <c:idx val="3"/>
          <c:order val="3"/>
          <c:tx>
            <c:strRef>
              <c:f>'Лист1 (2)'!$F$6</c:f>
              <c:strCache>
                <c:ptCount val="1"/>
                <c:pt idx="0">
                  <c:v>% роста средней заработной платы среднего мед.персонала в сравнении с 2019 г.</c:v>
                </c:pt>
              </c:strCache>
            </c:strRef>
          </c:tx>
          <c:spPr>
            <a:noFill/>
            <a:ln>
              <a:noFill/>
            </a:ln>
            <a:effectLst/>
          </c:spPr>
          <c:dLbls>
            <c:dLbl>
              <c:idx val="1"/>
              <c:layout>
                <c:manualLayout>
                  <c:x val="2.1773010536166341E-3"/>
                  <c:y val="-0.2284411034579862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D2D09563-FBDB-43B7-AA87-921692EDF4AD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9833449723116715E-17"/>
                  <c:y val="-0.23828770274496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8B5F6F3B-C4A6-43EA-A8CD-3F919DDA3946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6.5319031608496612E-3"/>
                  <c:y val="-0.263888860891121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A8C59572-4A56-4AC9-9D6B-6AE83A7D772E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3546021072331069E-3"/>
                  <c:y val="-0.307213897753843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(</a:t>
                    </a:r>
                    <a:fld id="{3402EA4D-0B6B-4BF6-AC4F-70DA76F0A6F5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)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(2)'!$B$7:$B$11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2023-2025 годы</c:v>
                </c:pt>
              </c:strCache>
            </c:strRef>
          </c:cat>
          <c:val>
            <c:numRef>
              <c:f>'Лист1 (2)'!$F$7:$F$11</c:f>
              <c:numCache>
                <c:formatCode>0%</c:formatCode>
                <c:ptCount val="5"/>
                <c:pt idx="1">
                  <c:v>0.2</c:v>
                </c:pt>
                <c:pt idx="2">
                  <c:v>0.2599999999999999</c:v>
                </c:pt>
                <c:pt idx="3">
                  <c:v>0.38600000000000001</c:v>
                </c:pt>
                <c:pt idx="4">
                  <c:v>0.59390000000000021</c:v>
                </c:pt>
              </c:numCache>
            </c:numRef>
          </c:val>
        </c:ser>
        <c:dLbls>
          <c:showVal val="1"/>
        </c:dLbls>
        <c:gapWidth val="219"/>
        <c:overlap val="-27"/>
        <c:axId val="62413056"/>
        <c:axId val="62451712"/>
      </c:barChart>
      <c:catAx>
        <c:axId val="62413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62451712"/>
        <c:crosses val="autoZero"/>
        <c:auto val="1"/>
        <c:lblAlgn val="ctr"/>
        <c:lblOffset val="100"/>
      </c:catAx>
      <c:valAx>
        <c:axId val="624517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1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7648294560373359E-2"/>
          <c:y val="0.9011992227544211"/>
          <c:w val="0.96581980227877717"/>
          <c:h val="8.960498389887187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6350" cy="497679"/>
          </a:xfrm>
          <a:prstGeom prst="rect">
            <a:avLst/>
          </a:prstGeom>
        </p:spPr>
        <p:txBody>
          <a:bodyPr vert="horz" lIns="91539" tIns="45771" rIns="91539" bIns="457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30" y="4"/>
            <a:ext cx="2946350" cy="497679"/>
          </a:xfrm>
          <a:prstGeom prst="rect">
            <a:avLst/>
          </a:prstGeom>
        </p:spPr>
        <p:txBody>
          <a:bodyPr vert="horz" lIns="91539" tIns="45771" rIns="91539" bIns="45771" rtlCol="0"/>
          <a:lstStyle>
            <a:lvl1pPr algn="r">
              <a:defRPr sz="1200"/>
            </a:lvl1pPr>
          </a:lstStyle>
          <a:p>
            <a:fld id="{990F2476-3D04-4FC6-9FDB-B248C5DA8C76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9" tIns="45771" rIns="91539" bIns="457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31" y="4777087"/>
            <a:ext cx="5437821" cy="3908524"/>
          </a:xfrm>
          <a:prstGeom prst="rect">
            <a:avLst/>
          </a:prstGeom>
        </p:spPr>
        <p:txBody>
          <a:bodyPr vert="horz" lIns="91539" tIns="45771" rIns="91539" bIns="457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962"/>
            <a:ext cx="2946350" cy="497679"/>
          </a:xfrm>
          <a:prstGeom prst="rect">
            <a:avLst/>
          </a:prstGeom>
        </p:spPr>
        <p:txBody>
          <a:bodyPr vert="horz" lIns="91539" tIns="45771" rIns="91539" bIns="457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30" y="9428962"/>
            <a:ext cx="2946350" cy="497679"/>
          </a:xfrm>
          <a:prstGeom prst="rect">
            <a:avLst/>
          </a:prstGeom>
        </p:spPr>
        <p:txBody>
          <a:bodyPr vert="horz" lIns="91539" tIns="45771" rIns="91539" bIns="45771" rtlCol="0" anchor="b"/>
          <a:lstStyle>
            <a:lvl1pPr algn="r">
              <a:defRPr sz="1200"/>
            </a:lvl1pPr>
          </a:lstStyle>
          <a:p>
            <a:fld id="{F8702A98-C961-47E6-B766-C6E6DB79B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66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2A98-C961-47E6-B766-C6E6DB79B21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69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763" y="1347788"/>
            <a:ext cx="6486525" cy="36480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51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1AC9-C440-4242-AC38-A7A4CCBF5D93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984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214-DCE1-4173-BEC5-CA6620431285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22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9783-BB9C-4140-A8D9-BE572CD6620C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97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06400" y="1554163"/>
            <a:ext cx="5689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99200" y="1554163"/>
            <a:ext cx="5689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3DB7D-6762-4B66-AF2F-539DBF1716AC}" type="datetime1">
              <a:rPr lang="ru-RU" smtClean="0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DD858-AB7A-4F8F-BCFA-BEBBE75258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39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1BE-B5DE-445D-9C25-8B361E8B59E4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2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BDF-10C7-4A1B-8817-4754CCF73B88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22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C2F5-B078-4BBB-A9CE-9901C4DB267E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1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340-5FD6-48F8-9F18-67FD83BAACE3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00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7D57-1FC4-4382-8058-3BEFAE2B5A36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066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40E7-F9DD-4034-8F6E-0A082576B1CD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51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DC0-A5A8-4196-8FD3-E63053F895BF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19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4BC1-2E7C-4393-8D8C-89935A142BBC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1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728B5-73A8-4480-B494-2AE52152E071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F17B-7DA9-4100-A570-CB7B02B2E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21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0781" y="2526232"/>
            <a:ext cx="10363200" cy="13905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43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Повышение </a:t>
            </a:r>
            <a:r>
              <a:rPr lang="ru-RU" sz="43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заработной </a:t>
            </a:r>
            <a:r>
              <a:rPr lang="ru-RU" sz="43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платы </a:t>
            </a:r>
            <a:br>
              <a:rPr lang="ru-RU" sz="43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43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с 1 января 2020 года</a:t>
            </a:r>
            <a:endParaRPr lang="ru-RU" sz="43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4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89490" y="975445"/>
            <a:ext cx="5757667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Государственной программе развития здравоохранения на 2020-2025 годы </a:t>
            </a:r>
            <a:r>
              <a:rPr lang="kk-KZ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предусмотрено </a:t>
            </a:r>
            <a:r>
              <a:rPr lang="kk-KZ" b="1" i="1" dirty="0">
                <a:latin typeface="Arial Narrow" panose="020B0606020202030204" pitchFamily="34" charset="0"/>
                <a:cs typeface="Arial" panose="020B0604020202020204" pitchFamily="34" charset="0"/>
              </a:rPr>
              <a:t>поэтапное увеличение </a:t>
            </a:r>
            <a:r>
              <a:rPr lang="kk-KZ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среднемесячной </a:t>
            </a:r>
            <a:r>
              <a:rPr lang="kk-KZ" b="1" i="1" dirty="0">
                <a:latin typeface="Arial Narrow" panose="020B0606020202030204" pitchFamily="34" charset="0"/>
                <a:cs typeface="Arial" panose="020B0604020202020204" pitchFamily="34" charset="0"/>
              </a:rPr>
              <a:t>заработной </a:t>
            </a:r>
            <a:r>
              <a:rPr lang="kk-KZ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платы врачей к 2024 году в 2 раза </a:t>
            </a:r>
            <a:r>
              <a:rPr lang="kk-KZ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(с 189 тыс.тенге до 389 тыс.тенге) </a:t>
            </a:r>
            <a:r>
              <a:rPr lang="kk-KZ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kk-KZ" b="1" i="1" dirty="0">
                <a:latin typeface="Arial Narrow" panose="020B0606020202030204" pitchFamily="34" charset="0"/>
                <a:cs typeface="Arial" panose="020B0604020202020204" pitchFamily="34" charset="0"/>
              </a:rPr>
              <a:t>среднего медицинского </a:t>
            </a:r>
            <a:r>
              <a:rPr lang="kk-KZ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персонала в 1,6 раз </a:t>
            </a:r>
            <a:r>
              <a:rPr lang="kk-KZ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(с 120 тыс.тенге до 192 тыс.тенге)</a:t>
            </a:r>
            <a:r>
              <a:rPr lang="kk-KZ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kk-KZ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kk-KZ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С </a:t>
            </a:r>
            <a:r>
              <a:rPr lang="kk-KZ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января 2020 года </a:t>
            </a:r>
            <a:r>
              <a:rPr lang="kk-KZ" i="1" dirty="0">
                <a:latin typeface="Arial Narrow" panose="020B0606020202030204" pitchFamily="34" charset="0"/>
                <a:cs typeface="Arial" panose="020B0604020202020204" pitchFamily="34" charset="0"/>
              </a:rPr>
              <a:t>планируется повышение среднемесячной заработной платы </a:t>
            </a:r>
            <a:r>
              <a:rPr lang="kk-KZ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врачей </a:t>
            </a:r>
            <a:r>
              <a:rPr lang="kk-KZ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30</a:t>
            </a:r>
            <a:r>
              <a:rPr lang="kk-KZ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 </a:t>
            </a:r>
            <a:r>
              <a:rPr lang="kk-KZ" i="1" dirty="0">
                <a:latin typeface="Arial Narrow" panose="020B0606020202030204" pitchFamily="34" charset="0"/>
                <a:cs typeface="Arial" panose="020B0604020202020204" pitchFamily="34" charset="0"/>
              </a:rPr>
              <a:t>и среднего медицинского персонала </a:t>
            </a:r>
            <a:r>
              <a:rPr lang="kk-KZ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20</a:t>
            </a:r>
            <a:r>
              <a:rPr lang="kk-KZ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endParaRPr lang="kk-KZ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b="1" i="1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Всего на 2020-2022 годы предусмотрено </a:t>
            </a:r>
            <a:r>
              <a:rPr lang="kk-KZ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379,3 млрд.тенге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в том числе:</a:t>
            </a:r>
          </a:p>
          <a:p>
            <a:pPr algn="just"/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2020 год – </a:t>
            </a:r>
            <a:r>
              <a:rPr lang="kk-KZ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86,2</a:t>
            </a:r>
            <a:r>
              <a:rPr lang="kk-KZ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млрд.тенге </a:t>
            </a:r>
            <a:r>
              <a:rPr lang="kk-KZ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(ГОБМП – 66,6 млрд.тенге, Взносы и отчисления работников и работодателей </a:t>
            </a:r>
            <a:r>
              <a:rPr lang="kk-KZ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– 19,6 </a:t>
            </a:r>
            <a:r>
              <a:rPr lang="kk-KZ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млрд.тенге)</a:t>
            </a:r>
          </a:p>
          <a:p>
            <a:pPr lvl="0" algn="just"/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2021 год - </a:t>
            </a:r>
            <a:r>
              <a:rPr lang="kk-KZ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117,6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млрд.тенге </a:t>
            </a:r>
            <a:r>
              <a:rPr lang="kk-KZ" sz="1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– </a:t>
            </a:r>
            <a:r>
              <a:rPr lang="kk-KZ" sz="1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90,7 </a:t>
            </a:r>
            <a:r>
              <a:rPr lang="kk-KZ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млрд.тенге, Взносы и отчисления работников и работодателей – </a:t>
            </a:r>
            <a:r>
              <a:rPr lang="kk-KZ" sz="1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26,9  </a:t>
            </a:r>
            <a:r>
              <a:rPr lang="kk-KZ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млрд.тенге)</a:t>
            </a:r>
          </a:p>
          <a:p>
            <a:pPr lvl="0" algn="just"/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2022 год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kk-KZ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175,5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млрд.тенге </a:t>
            </a:r>
            <a:r>
              <a:rPr lang="kk-KZ" sz="1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– </a:t>
            </a:r>
            <a:r>
              <a:rPr lang="kk-KZ" sz="1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135,3 </a:t>
            </a:r>
            <a:r>
              <a:rPr lang="kk-KZ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млрд.тенге, Взносы и отчисления работников и работодателей – </a:t>
            </a:r>
            <a:r>
              <a:rPr lang="kk-KZ" sz="1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40,2 </a:t>
            </a:r>
            <a:r>
              <a:rPr lang="kk-KZ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млрд.тенге)</a:t>
            </a:r>
          </a:p>
          <a:p>
            <a:pPr lvl="0" algn="just"/>
            <a:endParaRPr lang="kk-KZ" sz="16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b="1" i="1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b="1" i="1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b="1" i="1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ru-RU" b="1" i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390" y="299468"/>
            <a:ext cx="11760200" cy="526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b="1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700" dirty="0" smtClean="0">
                <a:solidFill>
                  <a:srgbClr val="002060"/>
                </a:solidFill>
                <a:latin typeface="Arial Narrow"/>
                <a:ea typeface="Times New Roman" panose="02020603050405020304" pitchFamily="18" charset="0"/>
                <a:cs typeface="+mn-cs"/>
                <a:sym typeface="Helvetica Neue"/>
              </a:rPr>
              <a:t>Поэтапное увеличение средней заработной платы врачей и среднего медицинского персонала</a:t>
            </a:r>
            <a:endParaRPr lang="ru-RU" sz="2700" dirty="0">
              <a:solidFill>
                <a:srgbClr val="002060"/>
              </a:solidFill>
              <a:latin typeface="Arial Narrow"/>
              <a:ea typeface="Times New Roman" panose="02020603050405020304" pitchFamily="18" charset="0"/>
              <a:cs typeface="+mn-cs"/>
              <a:sym typeface="Helvetica Neue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89" y="2663637"/>
            <a:ext cx="5011497" cy="38002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378" y="975444"/>
            <a:ext cx="5282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«Повысить заработную плату и статус врачей</a:t>
            </a:r>
            <a:r>
              <a:rPr lang="kk-KZ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  <a:r>
              <a:rPr lang="kk-KZ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Токаев </a:t>
            </a:r>
            <a:r>
              <a:rPr lang="kk-KZ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К.К.</a:t>
            </a:r>
            <a:endParaRPr lang="kk-KZ" b="1" i="1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kk-KZ" sz="1600" b="1" i="1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(Указ Президента РК от 19 июня 2019 года «О мерах по реализации предвыборной программы </a:t>
            </a:r>
            <a:r>
              <a:rPr lang="kk-KZ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Президента </a:t>
            </a:r>
            <a:r>
              <a:rPr lang="kk-KZ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РК «Благополучие для всех! Преемственность. Справедливость. </a:t>
            </a:r>
            <a:r>
              <a:rPr lang="kk-KZ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Прогресс» подпункт </a:t>
            </a:r>
            <a:r>
              <a:rPr lang="kk-KZ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5) п.20)</a:t>
            </a:r>
            <a:endParaRPr lang="ru-RU" sz="1400" i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0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8655275"/>
              </p:ext>
            </p:extLst>
          </p:nvPr>
        </p:nvGraphicFramePr>
        <p:xfrm>
          <a:off x="182880" y="154003"/>
          <a:ext cx="11665819" cy="644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1047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827" y="1"/>
            <a:ext cx="10515600" cy="71669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Механизм реализации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507" y="716694"/>
            <a:ext cx="11112843" cy="546027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sz="20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1. Внесение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изменений и дополнений в приказ Министра здравоохранения Республики Казахстан от 5 сентября 2018 года № ҚР ДСМ-10 «Об утверждении тарифов на медицинские услуги, оказываемые в рамках ГОБМП и ОСМС» в части повышения размера тарифов на медицинские услуги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2. Заключение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НАО «Фонд социального медицинского страхования» договоров на закуп медицинских услуг в рамках ГОБМП и ОСМС с медицинскими организациями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3. Внесение изменений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дополнений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в Отраслевые соглашения  заключенные между Министерством здравоохранения Республики Казахстан, Казахстанским отраслевым профсоюзом работников здравоохранения,  Отраслевым профсоюзом работников системы здравоохранения «SENIM» и Национальной палатой здравоохранения 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РК. </a:t>
            </a:r>
          </a:p>
          <a:p>
            <a:pPr marL="0" indent="0" algn="just">
              <a:buNone/>
            </a:pPr>
            <a:endParaRPr lang="ru-RU" sz="20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Внесение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изменений и дополнений в 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коллективные договоры, Положения оплаты труда  медицинских организаций в части повышения заработной платы и установления надбавок отдельным категориям работников.</a:t>
            </a:r>
          </a:p>
          <a:p>
            <a:pPr marL="0" indent="0" algn="just">
              <a:buNone/>
            </a:pPr>
            <a:endParaRPr lang="ru-RU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29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i="1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F17B-7DA9-4100-A570-CB7B02B2E5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420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9308" y="450106"/>
            <a:ext cx="11582400" cy="59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Вносимые изменения в отраслевые, региональные </a:t>
            </a:r>
            <a:r>
              <a:rPr lang="ru-RU" sz="25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соглашения, </a:t>
            </a:r>
            <a:endParaRPr lang="ru-RU" sz="25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коллективные договоры и Положений об оплате труда</a:t>
            </a:r>
          </a:p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здравоохранения</a:t>
            </a:r>
            <a:endParaRPr lang="ru-RU" sz="25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57142" y="1099750"/>
            <a:ext cx="11066732" cy="5758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ru-RU" dirty="0" smtClean="0">
                <a:latin typeface="Arial Narrow" panose="020B0606020202030204" pitchFamily="34" charset="0"/>
              </a:rPr>
              <a:t>	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7200" dirty="0">
                <a:latin typeface="Arial Narrow" panose="020B0606020202030204" pitchFamily="34" charset="0"/>
              </a:rPr>
              <a:t>	</a:t>
            </a:r>
            <a:r>
              <a:rPr lang="ru-RU" sz="6400" dirty="0" smtClean="0">
                <a:latin typeface="Arial Narrow" panose="020B0606020202030204" pitchFamily="34" charset="0"/>
              </a:rPr>
              <a:t>1</a:t>
            </a:r>
            <a:r>
              <a:rPr lang="ru-RU" sz="6400" dirty="0">
                <a:latin typeface="Arial Narrow" panose="020B0606020202030204" pitchFamily="34" charset="0"/>
              </a:rPr>
              <a:t>.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Стороны обязуются: «Принять 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меры по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обеспечению выплаты 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заработной платы работникам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субъектов здравоохранения,  финансируемых в рамках  гарантированного объема бесплатной медицинской помощи и в системе обязательного социального медицинского страхования, за исключением государственных учреждений, с </a:t>
            </a:r>
            <a:r>
              <a:rPr lang="ru-RU" sz="6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установлением коэффициентов</a:t>
            </a:r>
            <a:r>
              <a:rPr lang="ru-RU" sz="64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64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с </a:t>
            </a:r>
            <a:r>
              <a:rPr lang="ru-RU" sz="6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1 января 2020 </a:t>
            </a:r>
            <a:r>
              <a:rPr lang="ru-RU" sz="64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года 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к заработной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плате, предусмотренной </a:t>
            </a:r>
            <a:r>
              <a:rPr lang="ru-RU" sz="6400" b="1" dirty="0">
                <a:latin typeface="Arial Narrow" panose="020B0606020202030204" pitchFamily="34" charset="0"/>
                <a:cs typeface="Arial" pitchFamily="34" charset="0"/>
              </a:rPr>
              <a:t>в соответствии с </a:t>
            </a:r>
            <a:r>
              <a:rPr lang="ru-RU" sz="6400" b="1" dirty="0" smtClean="0">
                <a:latin typeface="Arial Narrow" panose="020B0606020202030204" pitchFamily="34" charset="0"/>
                <a:cs typeface="Arial" pitchFamily="34" charset="0"/>
              </a:rPr>
              <a:t>постановлением Правительства РК №</a:t>
            </a:r>
            <a:r>
              <a:rPr lang="ru-RU" sz="6400" b="1" dirty="0">
                <a:latin typeface="Arial Narrow" panose="020B0606020202030204" pitchFamily="34" charset="0"/>
                <a:cs typeface="Arial" pitchFamily="34" charset="0"/>
              </a:rPr>
              <a:t>1193 </a:t>
            </a:r>
            <a:r>
              <a:rPr lang="ru-RU" sz="5600" dirty="0"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ru-RU" sz="5600" i="1" dirty="0">
                <a:latin typeface="Arial Narrow" panose="020B0606020202030204" pitchFamily="34" charset="0"/>
                <a:cs typeface="Arial" pitchFamily="34" charset="0"/>
              </a:rPr>
              <a:t>без учета премий и иных стимулирующих выплат)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6400" b="1" dirty="0" smtClean="0">
                <a:latin typeface="Arial Narrow" panose="020B0606020202030204" pitchFamily="34" charset="0"/>
                <a:cs typeface="Arial" pitchFamily="34" charset="0"/>
              </a:rPr>
              <a:t>отдельным </a:t>
            </a:r>
            <a:r>
              <a:rPr lang="ru-RU" sz="6400" b="1" dirty="0">
                <a:latin typeface="Arial Narrow" panose="020B0606020202030204" pitchFamily="34" charset="0"/>
                <a:cs typeface="Arial" pitchFamily="34" charset="0"/>
              </a:rPr>
              <a:t>категориям работников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5600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ru-RU" sz="56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врачам </a:t>
            </a:r>
            <a:r>
              <a:rPr lang="ru-RU" sz="56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высшей категорий – 1,5; врачам первой категории – 1,47, врачам второй категории – 1,42, врачам без категории – 1,38 </a:t>
            </a:r>
            <a:r>
              <a:rPr lang="ru-RU" sz="56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среднему </a:t>
            </a:r>
            <a:r>
              <a:rPr lang="ru-RU" sz="5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медицинскому </a:t>
            </a:r>
            <a:r>
              <a:rPr lang="ru-RU" sz="56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персоналу высшего и среднего уровня квалификации: высшей категории -1,35, первой категории -1,33, второй категории – 1,3, без категории -1,29 ;</a:t>
            </a:r>
            <a:r>
              <a:rPr lang="ru-RU" sz="56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56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санитаркам–1,15</a:t>
            </a:r>
            <a:r>
              <a:rPr lang="ru-RU" sz="56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)</a:t>
            </a:r>
            <a:r>
              <a:rPr lang="ru-RU" sz="5600" i="1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закрепленных в данном соглашении, коллективных договорах и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Положениях 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об оплате труда субъектов здравоохранения</a:t>
            </a:r>
            <a:r>
              <a:rPr lang="ru-RU" sz="6400" i="1" dirty="0" smtClean="0">
                <a:latin typeface="Arial Narrow" panose="020B0606020202030204" pitchFamily="34" charset="0"/>
                <a:cs typeface="Arial" pitchFamily="34" charset="0"/>
              </a:rPr>
              <a:t>».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400" i="1" dirty="0">
                <a:latin typeface="Arial Narrow" panose="020B0606020202030204" pitchFamily="34" charset="0"/>
                <a:cs typeface="Arial" pitchFamily="34" charset="0"/>
              </a:rPr>
              <a:t>	</a:t>
            </a:r>
            <a:endParaRPr lang="ru-RU" sz="6400" i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4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ru-RU" sz="6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При этом, исключить установленную надбавку  для </a:t>
            </a:r>
            <a:r>
              <a:rPr lang="ru-RU" sz="64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доведения роста их заработной платы на 30% </a:t>
            </a:r>
            <a:r>
              <a:rPr lang="ru-RU" sz="6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с 1 июня 2019 года, закрепленных </a:t>
            </a:r>
            <a:r>
              <a:rPr lang="ru-RU" sz="64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в данном </a:t>
            </a:r>
            <a:r>
              <a:rPr lang="ru-RU" sz="6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соглашении, коллективных договорах и Положениях об оплате труда субъектов здравоохранения».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ru-RU" sz="5600" dirty="0" smtClean="0">
              <a:solidFill>
                <a:srgbClr val="C0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	2. Стороны обязуются: «</a:t>
            </a:r>
            <a:r>
              <a:rPr lang="ru-RU" sz="6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Обеспечить обязательное включение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в региональные соглашения между сторонами социального партнерства, коллективные договоры и Положения об оплате труда субъектов здравоохранения следующую норму по гарантированному увеличению заработной платы: «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выплаты заработной платы работникам субъектов здравоохранения,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финансируемых </a:t>
            </a:r>
            <a:r>
              <a:rPr lang="ru-RU" sz="6400" dirty="0">
                <a:latin typeface="Arial Narrow" panose="020B0606020202030204" pitchFamily="34" charset="0"/>
                <a:cs typeface="Arial" pitchFamily="34" charset="0"/>
              </a:rPr>
              <a:t>в рамках  гарантированного объема бесплатной медицинской помощи и в системе обязательного социального медицинского страхования, за исключением государственных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учреждений, </a:t>
            </a:r>
            <a:r>
              <a:rPr lang="ru-RU" sz="7200" dirty="0">
                <a:latin typeface="Arial Narrow" panose="020B0606020202030204" pitchFamily="34" charset="0"/>
                <a:cs typeface="Arial" pitchFamily="34" charset="0"/>
              </a:rPr>
              <a:t>с </a:t>
            </a:r>
            <a:r>
              <a:rPr lang="ru-RU" sz="72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установлением коэффициентов</a:t>
            </a:r>
            <a:r>
              <a:rPr lang="ru-RU" sz="72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72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с 1 января 2020 года </a:t>
            </a:r>
            <a:r>
              <a:rPr lang="ru-RU" sz="7200" dirty="0">
                <a:latin typeface="Arial Narrow" panose="020B0606020202030204" pitchFamily="34" charset="0"/>
                <a:cs typeface="Arial" pitchFamily="34" charset="0"/>
              </a:rPr>
              <a:t>к заработной плате, предусмотренной </a:t>
            </a:r>
            <a:r>
              <a:rPr lang="ru-RU" sz="7200" b="1" dirty="0">
                <a:latin typeface="Arial Narrow" panose="020B0606020202030204" pitchFamily="34" charset="0"/>
                <a:cs typeface="Arial" pitchFamily="34" charset="0"/>
              </a:rPr>
              <a:t>в соответствии с постановлением Правительства РК №1193 </a:t>
            </a:r>
            <a:r>
              <a:rPr lang="ru-RU" sz="6600" dirty="0"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ru-RU" sz="6600" i="1" dirty="0">
                <a:latin typeface="Arial Narrow" panose="020B0606020202030204" pitchFamily="34" charset="0"/>
                <a:cs typeface="Arial" pitchFamily="34" charset="0"/>
              </a:rPr>
              <a:t>без учета премий и иных стимулирующих выплат)</a:t>
            </a:r>
            <a:r>
              <a:rPr lang="ru-RU" sz="72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7200" b="1" dirty="0">
                <a:latin typeface="Arial Narrow" panose="020B0606020202030204" pitchFamily="34" charset="0"/>
                <a:cs typeface="Arial" pitchFamily="34" charset="0"/>
              </a:rPr>
              <a:t>отдельным категориям работников</a:t>
            </a:r>
            <a:r>
              <a:rPr lang="ru-RU" sz="72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6600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ru-RU" sz="66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врачам высшей категорий – 1,5; врачам первой категории – 1,47, врачам второй категории – 1,42, врачам без категории – 1,38 </a:t>
            </a:r>
            <a:r>
              <a:rPr lang="ru-RU" sz="6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среднему медицинскому персоналу высшего и среднего уровня квалификации: высшей категории -1,35, первой категории -1,33, второй категории – 1,3, без категории -1,29 ;</a:t>
            </a:r>
            <a:r>
              <a:rPr lang="ru-RU" sz="66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66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санитаркам–1,15</a:t>
            </a:r>
            <a:r>
              <a:rPr lang="ru-RU" sz="6400" i="1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ru-RU" sz="64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400" i="1" dirty="0" smtClean="0">
                <a:latin typeface="Arial Narrow" panose="020B0606020202030204" pitchFamily="34" charset="0"/>
                <a:cs typeface="Arial" pitchFamily="34" charset="0"/>
              </a:rPr>
              <a:t>	</a:t>
            </a:r>
            <a:endParaRPr lang="ru-RU" sz="5600" i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	3. Профсоюз обязуется: «Осуществляют общественный контроль за соблюдением трудового законодательства Республики Казахстан, своевременной выплаты заработной платы с учетом повышения заработной платы работникам субъектов здравоохранения на условиях и в порядке, закрепленных в данном соглашении, коллективных </a:t>
            </a:r>
            <a:r>
              <a:rPr lang="ru-RU" sz="6400" i="1" dirty="0" smtClean="0">
                <a:latin typeface="Arial Narrow" panose="020B0606020202030204" pitchFamily="34" charset="0"/>
                <a:cs typeface="Arial" pitchFamily="34" charset="0"/>
              </a:rPr>
              <a:t>Положениях </a:t>
            </a:r>
            <a:r>
              <a:rPr lang="ru-RU" sz="6400" i="1" dirty="0">
                <a:latin typeface="Arial Narrow" panose="020B0606020202030204" pitchFamily="34" charset="0"/>
                <a:cs typeface="Arial" pitchFamily="34" charset="0"/>
              </a:rPr>
              <a:t>об оплате труда субъектов здравоохранения </a:t>
            </a:r>
            <a:r>
              <a:rPr lang="ru-RU" sz="6400" dirty="0" smtClean="0">
                <a:latin typeface="Arial Narrow" panose="020B0606020202030204" pitchFamily="34" charset="0"/>
                <a:cs typeface="Arial" pitchFamily="34" charset="0"/>
              </a:rPr>
              <a:t>договорах».</a:t>
            </a:r>
            <a:endParaRPr lang="ru-RU" sz="6400" dirty="0"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93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9308" y="450106"/>
            <a:ext cx="11582400" cy="59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5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57142" y="1099750"/>
            <a:ext cx="11066732" cy="575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ru-RU" dirty="0" smtClean="0">
                <a:latin typeface="Arial Narrow" panose="020B0606020202030204" pitchFamily="34" charset="0"/>
              </a:rPr>
              <a:t>	</a:t>
            </a:r>
            <a:endParaRPr lang="ru-RU" sz="64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8077" y="223944"/>
            <a:ext cx="104057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коэффициенты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заработной плате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врачей и СМР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2020 года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7290044"/>
              </p:ext>
            </p:extLst>
          </p:nvPr>
        </p:nvGraphicFramePr>
        <p:xfrm>
          <a:off x="1466335" y="1047537"/>
          <a:ext cx="8814487" cy="5304794"/>
        </p:xfrm>
        <a:graphic>
          <a:graphicData uri="http://schemas.openxmlformats.org/drawingml/2006/table">
            <a:tbl>
              <a:tblPr/>
              <a:tblGrid>
                <a:gridCol w="639536"/>
                <a:gridCol w="6840265"/>
                <a:gridCol w="1334686"/>
              </a:tblGrid>
              <a:tr h="404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Врачи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всех специальностей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коэф.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высшая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первая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1,47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вторая 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 квалификационной категории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Средний медперсонал</a:t>
                      </a:r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высшего уровня квалификации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коэф.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высшая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первая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вторая 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 квалификационной категории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Средний медперсонал</a:t>
                      </a:r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среднего уровня квалификации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коэф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высшая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первая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вторая  квалификационная категория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 квалификационной категории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7225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469</Words>
  <Application>Microsoft Office PowerPoint</Application>
  <PresentationFormat>Произвольный</PresentationFormat>
  <Paragraphs>111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Повышение заработной платы  с 1 января 2020 года</vt:lpstr>
      <vt:lpstr>Слайд 2</vt:lpstr>
      <vt:lpstr>Слайд 3</vt:lpstr>
      <vt:lpstr>Механизм реализации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установлению надбавки к заработной плате</dc:title>
  <dc:creator>Динара Абдикаримова</dc:creator>
  <cp:lastModifiedBy>User</cp:lastModifiedBy>
  <cp:revision>282</cp:revision>
  <cp:lastPrinted>2019-12-27T09:28:06Z</cp:lastPrinted>
  <dcterms:created xsi:type="dcterms:W3CDTF">2019-04-19T09:06:28Z</dcterms:created>
  <dcterms:modified xsi:type="dcterms:W3CDTF">2020-01-20T09:32:00Z</dcterms:modified>
</cp:coreProperties>
</file>